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sldIdLst>
    <p:sldId id="256" r:id="rId2"/>
  </p:sldIdLst>
  <p:sldSz cx="43891200" cy="32918400"/>
  <p:notesSz cx="6858000" cy="9144000"/>
  <p:embeddedFontLst>
    <p:embeddedFont>
      <p:font typeface="Cambria Math" panose="02040503050406030204" pitchFamily="18" charset="0"/>
      <p:regular r:id="rId3"/>
    </p:embeddedFont>
    <p:embeddedFont>
      <p:font typeface="Equity Caps A" pitchFamily="2" charset="0"/>
      <p:regular r:id="rId4"/>
      <p:bold r:id="rId5"/>
    </p:embeddedFont>
    <p:embeddedFont>
      <p:font typeface="Equity Text A" pitchFamily="2" charset="0"/>
      <p:regular r:id="rId6"/>
      <p:bold r:id="rId7"/>
      <p:italic r:id="rId8"/>
      <p:boldItalic r:id="rId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842B4"/>
    <a:srgbClr val="C3C099"/>
    <a:srgbClr val="6A6200"/>
    <a:srgbClr val="A73252"/>
    <a:srgbClr val="B30838"/>
    <a:srgbClr val="83719F"/>
    <a:srgbClr val="4E35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23" d="100"/>
          <a:sy n="23" d="100"/>
        </p:scale>
        <p:origin x="152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6.fntdata"/><Relationship Id="rId13" Type="http://schemas.openxmlformats.org/officeDocument/2006/relationships/tableStyles" Target="tableStyles.xml"/><Relationship Id="rId3" Type="http://schemas.openxmlformats.org/officeDocument/2006/relationships/font" Target="fonts/font1.fntdata"/><Relationship Id="rId7" Type="http://schemas.openxmlformats.org/officeDocument/2006/relationships/font" Target="fonts/font5.fntdata"/><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4.fntdata"/><Relationship Id="rId11" Type="http://schemas.openxmlformats.org/officeDocument/2006/relationships/viewProps" Target="viewProps.xml"/><Relationship Id="rId5" Type="http://schemas.openxmlformats.org/officeDocument/2006/relationships/font" Target="fonts/font3.fntdata"/><Relationship Id="rId10" Type="http://schemas.openxmlformats.org/officeDocument/2006/relationships/presProps" Target="presProps.xml"/><Relationship Id="rId4" Type="http://schemas.openxmlformats.org/officeDocument/2006/relationships/font" Target="fonts/font2.fntdata"/><Relationship Id="rId9"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245584C-C690-43F9-AF31-81D840D74321}" type="datetimeFigureOut">
              <a:rPr lang="en-US" smtClean="0"/>
              <a:t>8/6/2019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7CCA6D1-E7F5-4D38-9119-CEE3C80A0668}" type="slidenum">
              <a:rPr lang="en-US" smtClean="0"/>
              <a:t>‹#›</a:t>
            </a:fld>
            <a:endParaRPr lang="en-US" dirty="0"/>
          </a:p>
        </p:txBody>
      </p:sp>
    </p:spTree>
    <p:extLst>
      <p:ext uri="{BB962C8B-B14F-4D97-AF65-F5344CB8AC3E}">
        <p14:creationId xmlns:p14="http://schemas.microsoft.com/office/powerpoint/2010/main" val="14736956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45584C-C690-43F9-AF31-81D840D74321}" type="datetimeFigureOut">
              <a:rPr lang="en-US" smtClean="0"/>
              <a:t>8/6/2019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7CCA6D1-E7F5-4D38-9119-CEE3C80A0668}" type="slidenum">
              <a:rPr lang="en-US" smtClean="0"/>
              <a:t>‹#›</a:t>
            </a:fld>
            <a:endParaRPr lang="en-US" dirty="0"/>
          </a:p>
        </p:txBody>
      </p:sp>
    </p:spTree>
    <p:extLst>
      <p:ext uri="{BB962C8B-B14F-4D97-AF65-F5344CB8AC3E}">
        <p14:creationId xmlns:p14="http://schemas.microsoft.com/office/powerpoint/2010/main" val="26316700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45584C-C690-43F9-AF31-81D840D74321}" type="datetimeFigureOut">
              <a:rPr lang="en-US" smtClean="0"/>
              <a:t>8/6/2019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7CCA6D1-E7F5-4D38-9119-CEE3C80A0668}" type="slidenum">
              <a:rPr lang="en-US" smtClean="0"/>
              <a:t>‹#›</a:t>
            </a:fld>
            <a:endParaRPr lang="en-US" dirty="0"/>
          </a:p>
        </p:txBody>
      </p:sp>
    </p:spTree>
    <p:extLst>
      <p:ext uri="{BB962C8B-B14F-4D97-AF65-F5344CB8AC3E}">
        <p14:creationId xmlns:p14="http://schemas.microsoft.com/office/powerpoint/2010/main" val="2026697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45584C-C690-43F9-AF31-81D840D74321}" type="datetimeFigureOut">
              <a:rPr lang="en-US" smtClean="0"/>
              <a:t>8/6/2019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7CCA6D1-E7F5-4D38-9119-CEE3C80A0668}" type="slidenum">
              <a:rPr lang="en-US" smtClean="0"/>
              <a:t>‹#›</a:t>
            </a:fld>
            <a:endParaRPr lang="en-US" dirty="0"/>
          </a:p>
        </p:txBody>
      </p:sp>
    </p:spTree>
    <p:extLst>
      <p:ext uri="{BB962C8B-B14F-4D97-AF65-F5344CB8AC3E}">
        <p14:creationId xmlns:p14="http://schemas.microsoft.com/office/powerpoint/2010/main" val="30512268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45584C-C690-43F9-AF31-81D840D74321}" type="datetimeFigureOut">
              <a:rPr lang="en-US" smtClean="0"/>
              <a:t>8/6/2019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7CCA6D1-E7F5-4D38-9119-CEE3C80A0668}" type="slidenum">
              <a:rPr lang="en-US" smtClean="0"/>
              <a:t>‹#›</a:t>
            </a:fld>
            <a:endParaRPr lang="en-US" dirty="0"/>
          </a:p>
        </p:txBody>
      </p:sp>
    </p:spTree>
    <p:extLst>
      <p:ext uri="{BB962C8B-B14F-4D97-AF65-F5344CB8AC3E}">
        <p14:creationId xmlns:p14="http://schemas.microsoft.com/office/powerpoint/2010/main" val="1252872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45584C-C690-43F9-AF31-81D840D74321}" type="datetimeFigureOut">
              <a:rPr lang="en-US" smtClean="0"/>
              <a:t>8/6/2019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7CCA6D1-E7F5-4D38-9119-CEE3C80A0668}" type="slidenum">
              <a:rPr lang="en-US" smtClean="0"/>
              <a:t>‹#›</a:t>
            </a:fld>
            <a:endParaRPr lang="en-US" dirty="0"/>
          </a:p>
        </p:txBody>
      </p:sp>
    </p:spTree>
    <p:extLst>
      <p:ext uri="{BB962C8B-B14F-4D97-AF65-F5344CB8AC3E}">
        <p14:creationId xmlns:p14="http://schemas.microsoft.com/office/powerpoint/2010/main" val="3064948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45584C-C690-43F9-AF31-81D840D74321}" type="datetimeFigureOut">
              <a:rPr lang="en-US" smtClean="0"/>
              <a:t>8/6/2019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7CCA6D1-E7F5-4D38-9119-CEE3C80A0668}" type="slidenum">
              <a:rPr lang="en-US" smtClean="0"/>
              <a:t>‹#›</a:t>
            </a:fld>
            <a:endParaRPr lang="en-US" dirty="0"/>
          </a:p>
        </p:txBody>
      </p:sp>
    </p:spTree>
    <p:extLst>
      <p:ext uri="{BB962C8B-B14F-4D97-AF65-F5344CB8AC3E}">
        <p14:creationId xmlns:p14="http://schemas.microsoft.com/office/powerpoint/2010/main" val="2691133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245584C-C690-43F9-AF31-81D840D74321}" type="datetimeFigureOut">
              <a:rPr lang="en-US" smtClean="0"/>
              <a:t>8/6/2019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7CCA6D1-E7F5-4D38-9119-CEE3C80A0668}" type="slidenum">
              <a:rPr lang="en-US" smtClean="0"/>
              <a:t>‹#›</a:t>
            </a:fld>
            <a:endParaRPr lang="en-US" dirty="0"/>
          </a:p>
        </p:txBody>
      </p:sp>
    </p:spTree>
    <p:extLst>
      <p:ext uri="{BB962C8B-B14F-4D97-AF65-F5344CB8AC3E}">
        <p14:creationId xmlns:p14="http://schemas.microsoft.com/office/powerpoint/2010/main" val="746235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45584C-C690-43F9-AF31-81D840D74321}" type="datetimeFigureOut">
              <a:rPr lang="en-US" smtClean="0"/>
              <a:t>8/6/2019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7CCA6D1-E7F5-4D38-9119-CEE3C80A0668}" type="slidenum">
              <a:rPr lang="en-US" smtClean="0"/>
              <a:t>‹#›</a:t>
            </a:fld>
            <a:endParaRPr lang="en-US" dirty="0"/>
          </a:p>
        </p:txBody>
      </p:sp>
    </p:spTree>
    <p:extLst>
      <p:ext uri="{BB962C8B-B14F-4D97-AF65-F5344CB8AC3E}">
        <p14:creationId xmlns:p14="http://schemas.microsoft.com/office/powerpoint/2010/main" val="180838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D245584C-C690-43F9-AF31-81D840D74321}" type="datetimeFigureOut">
              <a:rPr lang="en-US" smtClean="0"/>
              <a:t>8/6/2019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7CCA6D1-E7F5-4D38-9119-CEE3C80A0668}" type="slidenum">
              <a:rPr lang="en-US" smtClean="0"/>
              <a:t>‹#›</a:t>
            </a:fld>
            <a:endParaRPr lang="en-US" dirty="0"/>
          </a:p>
        </p:txBody>
      </p:sp>
    </p:spTree>
    <p:extLst>
      <p:ext uri="{BB962C8B-B14F-4D97-AF65-F5344CB8AC3E}">
        <p14:creationId xmlns:p14="http://schemas.microsoft.com/office/powerpoint/2010/main" val="1405423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dirty="0"/>
              <a:t>Click icon to add picture</a:t>
            </a:r>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D245584C-C690-43F9-AF31-81D840D74321}" type="datetimeFigureOut">
              <a:rPr lang="en-US" smtClean="0"/>
              <a:t>8/6/2019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7CCA6D1-E7F5-4D38-9119-CEE3C80A0668}" type="slidenum">
              <a:rPr lang="en-US" smtClean="0"/>
              <a:t>‹#›</a:t>
            </a:fld>
            <a:endParaRPr lang="en-US" dirty="0"/>
          </a:p>
        </p:txBody>
      </p:sp>
    </p:spTree>
    <p:extLst>
      <p:ext uri="{BB962C8B-B14F-4D97-AF65-F5344CB8AC3E}">
        <p14:creationId xmlns:p14="http://schemas.microsoft.com/office/powerpoint/2010/main" val="40195148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D245584C-C690-43F9-AF31-81D840D74321}" type="datetimeFigureOut">
              <a:rPr lang="en-US" smtClean="0"/>
              <a:t>8/6/2019</a:t>
            </a:fld>
            <a:endParaRPr lang="en-US" dirty="0"/>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D7CCA6D1-E7F5-4D38-9119-CEE3C80A0668}" type="slidenum">
              <a:rPr lang="en-US" smtClean="0"/>
              <a:t>‹#›</a:t>
            </a:fld>
            <a:endParaRPr lang="en-US" dirty="0"/>
          </a:p>
        </p:txBody>
      </p:sp>
    </p:spTree>
    <p:extLst>
      <p:ext uri="{BB962C8B-B14F-4D97-AF65-F5344CB8AC3E}">
        <p14:creationId xmlns:p14="http://schemas.microsoft.com/office/powerpoint/2010/main" val="29918595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github.com/wjschne/APA2019" TargetMode="External"/><Relationship Id="rId13"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svg"/><Relationship Id="rId15" Type="http://schemas.openxmlformats.org/officeDocument/2006/relationships/image" Target="../media/image13.svg"/><Relationship Id="rId10" Type="http://schemas.openxmlformats.org/officeDocument/2006/relationships/image" Target="../media/image8.svg"/><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5" name="Graphic 264">
            <a:extLst>
              <a:ext uri="{FF2B5EF4-FFF2-40B4-BE49-F238E27FC236}">
                <a16:creationId xmlns:a16="http://schemas.microsoft.com/office/drawing/2014/main" id="{8C0A12E2-09DB-43AF-B368-D804F78276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109302" y="25156266"/>
            <a:ext cx="12427525" cy="7456515"/>
          </a:xfrm>
          <a:prstGeom prst="rect">
            <a:avLst/>
          </a:prstGeom>
        </p:spPr>
      </p:pic>
      <p:pic>
        <p:nvPicPr>
          <p:cNvPr id="235" name="Graphic 234">
            <a:extLst>
              <a:ext uri="{FF2B5EF4-FFF2-40B4-BE49-F238E27FC236}">
                <a16:creationId xmlns:a16="http://schemas.microsoft.com/office/drawing/2014/main" id="{B298D93C-CDBB-484E-91AF-F0F637B2DB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006521" y="13426975"/>
            <a:ext cx="9828537" cy="18428506"/>
          </a:xfrm>
          <a:prstGeom prst="rect">
            <a:avLst/>
          </a:prstGeom>
        </p:spPr>
      </p:pic>
      <p:sp>
        <p:nvSpPr>
          <p:cNvPr id="8" name="Rectangle 7">
            <a:extLst>
              <a:ext uri="{FF2B5EF4-FFF2-40B4-BE49-F238E27FC236}">
                <a16:creationId xmlns:a16="http://schemas.microsoft.com/office/drawing/2014/main" id="{126485F5-925F-40AB-B337-EAADB7173789}"/>
              </a:ext>
            </a:extLst>
          </p:cNvPr>
          <p:cNvSpPr/>
          <p:nvPr/>
        </p:nvSpPr>
        <p:spPr>
          <a:xfrm>
            <a:off x="748145" y="634208"/>
            <a:ext cx="31920871" cy="2677656"/>
          </a:xfrm>
          <a:prstGeom prst="rect">
            <a:avLst/>
          </a:prstGeom>
        </p:spPr>
        <p:txBody>
          <a:bodyPr wrap="square">
            <a:spAutoFit/>
          </a:bodyPr>
          <a:lstStyle/>
          <a:p>
            <a:r>
              <a:rPr lang="en-US" sz="9600" dirty="0">
                <a:solidFill>
                  <a:srgbClr val="B30838"/>
                </a:solidFill>
              </a:rPr>
              <a:t>Broad Abilities Are Not Doomed To Be Measured Unreliably:</a:t>
            </a:r>
            <a:br>
              <a:rPr lang="en-US" sz="9600" dirty="0">
                <a:solidFill>
                  <a:srgbClr val="B30838"/>
                </a:solidFill>
              </a:rPr>
            </a:br>
            <a:r>
              <a:rPr lang="en-US" sz="7200" dirty="0">
                <a:solidFill>
                  <a:srgbClr val="B30838"/>
                </a:solidFill>
              </a:rPr>
              <a:t>A Monte Carlo Study of Omega Statistics</a:t>
            </a:r>
            <a:endParaRPr lang="en-US" sz="8700" dirty="0">
              <a:solidFill>
                <a:srgbClr val="B30838"/>
              </a:solidFill>
            </a:endParaRPr>
          </a:p>
        </p:txBody>
      </p:sp>
      <p:pic>
        <p:nvPicPr>
          <p:cNvPr id="5" name="Graphic 4">
            <a:extLst>
              <a:ext uri="{FF2B5EF4-FFF2-40B4-BE49-F238E27FC236}">
                <a16:creationId xmlns:a16="http://schemas.microsoft.com/office/drawing/2014/main" id="{35E6498F-ABAC-4763-AEBF-B8FE09FAA1F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621607" y="692876"/>
            <a:ext cx="11521448" cy="2560320"/>
          </a:xfrm>
          <a:prstGeom prst="rect">
            <a:avLst/>
          </a:prstGeom>
        </p:spPr>
      </p:pic>
      <p:sp>
        <p:nvSpPr>
          <p:cNvPr id="6" name="TextBox 5">
            <a:extLst>
              <a:ext uri="{FF2B5EF4-FFF2-40B4-BE49-F238E27FC236}">
                <a16:creationId xmlns:a16="http://schemas.microsoft.com/office/drawing/2014/main" id="{8E19B3A9-ABD8-44AA-BE9D-0655B534718A}"/>
              </a:ext>
            </a:extLst>
          </p:cNvPr>
          <p:cNvSpPr txBox="1"/>
          <p:nvPr/>
        </p:nvSpPr>
        <p:spPr>
          <a:xfrm>
            <a:off x="16708580" y="2173537"/>
            <a:ext cx="14644778" cy="1107996"/>
          </a:xfrm>
          <a:prstGeom prst="rect">
            <a:avLst/>
          </a:prstGeom>
          <a:noFill/>
        </p:spPr>
        <p:txBody>
          <a:bodyPr wrap="none" rtlCol="0">
            <a:spAutoFit/>
          </a:bodyPr>
          <a:lstStyle/>
          <a:p>
            <a:r>
              <a:rPr lang="en-US" sz="6600" dirty="0"/>
              <a:t>W. Joel Schneider &amp; Catherine A. Fiorello </a:t>
            </a:r>
          </a:p>
        </p:txBody>
      </p:sp>
      <p:sp>
        <p:nvSpPr>
          <p:cNvPr id="13" name="Rectangle 12">
            <a:extLst>
              <a:ext uri="{FF2B5EF4-FFF2-40B4-BE49-F238E27FC236}">
                <a16:creationId xmlns:a16="http://schemas.microsoft.com/office/drawing/2014/main" id="{68B073E6-34ED-425F-BFB7-C6346B7D84EE}"/>
              </a:ext>
            </a:extLst>
          </p:cNvPr>
          <p:cNvSpPr/>
          <p:nvPr/>
        </p:nvSpPr>
        <p:spPr>
          <a:xfrm>
            <a:off x="0" y="3533861"/>
            <a:ext cx="43891200" cy="2170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61239D9D-6655-417B-844B-0FD26635F535}"/>
              </a:ext>
            </a:extLst>
          </p:cNvPr>
          <p:cNvSpPr/>
          <p:nvPr/>
        </p:nvSpPr>
        <p:spPr>
          <a:xfrm>
            <a:off x="528936" y="4282247"/>
            <a:ext cx="13881787" cy="28807886"/>
          </a:xfrm>
          <a:prstGeom prst="rect">
            <a:avLst/>
          </a:prstGeom>
        </p:spPr>
        <p:txBody>
          <a:bodyPr wrap="square">
            <a:spAutoFit/>
          </a:bodyPr>
          <a:lstStyle/>
          <a:p>
            <a:pPr>
              <a:spcAft>
                <a:spcPts val="1200"/>
              </a:spcAft>
            </a:pPr>
            <a:r>
              <a:rPr lang="en-US" sz="3200" b="1" dirty="0"/>
              <a:t>Introduction</a:t>
            </a:r>
          </a:p>
          <a:p>
            <a:pPr indent="465138">
              <a:spcAft>
                <a:spcPts val="600"/>
              </a:spcAft>
            </a:pPr>
            <a:r>
              <a:rPr lang="en-US" sz="2400" b="1" dirty="0"/>
              <a:t>Some scholars argue that only the general factor of intelligence is measured well enough by existing ability tests to be of practical use</a:t>
            </a:r>
            <a:r>
              <a:rPr lang="en-US" sz="2400" dirty="0"/>
              <a:t> (e.g., Canivez, Watkins, &amp; Dombrowski, 2017; Dombrowski, Canivez, Watkins, &amp; Beaujean, 2015; Gignac &amp; Watkins, 2013). This argument has multiple components and several lines of evidence, each of which must be addressed separately. Here we address only one (heavily emphasized) component of their argument: </a:t>
            </a:r>
            <a:r>
              <a:rPr lang="en-US" sz="2400" dirty="0">
                <a:solidFill>
                  <a:srgbClr val="B30838"/>
                </a:solidFill>
              </a:rPr>
              <a:t>As measured by the ω hierarchical subscale statistic (McDonald, 1999), broad ability composites typically have “low reliability” after the general factor variance is removed.</a:t>
            </a:r>
          </a:p>
          <a:p>
            <a:pPr indent="465138">
              <a:spcAft>
                <a:spcPts val="600"/>
              </a:spcAft>
            </a:pPr>
            <a:r>
              <a:rPr lang="en-US" sz="2400" b="1" dirty="0"/>
              <a:t>We believe this argument to be misleading in several ways:</a:t>
            </a:r>
            <a:endParaRPr lang="en-US" sz="2400" dirty="0"/>
          </a:p>
          <a:p>
            <a:pPr marL="738188" lvl="1" indent="-225425">
              <a:spcAft>
                <a:spcPts val="600"/>
              </a:spcAft>
              <a:buFont typeface="Arial" panose="020B0604020202020204" pitchFamily="34" charset="0"/>
              <a:buChar char="•"/>
            </a:pPr>
            <a:r>
              <a:rPr lang="en-US" sz="2400" b="1" dirty="0"/>
              <a:t>Broad ability composites are designed to measure </a:t>
            </a:r>
            <a:r>
              <a:rPr lang="en-US" sz="2400" b="1" i="1" dirty="0"/>
              <a:t>g</a:t>
            </a:r>
            <a:r>
              <a:rPr lang="en-US" sz="2400" b="1" dirty="0"/>
              <a:t>-loaded constructs. To fault a composite score for fulfilling its mission is unfair. </a:t>
            </a:r>
            <a:r>
              <a:rPr lang="en-US" sz="2400" dirty="0"/>
              <a:t>Broad ability composites operationalize latent ability constructs from the higher-order model—constructs that have a lot of </a:t>
            </a:r>
            <a:r>
              <a:rPr lang="en-US" sz="2400" i="1" dirty="0"/>
              <a:t>g</a:t>
            </a:r>
            <a:r>
              <a:rPr lang="en-US" sz="2400" dirty="0"/>
              <a:t> variance in them. As seen in Figure 1, the broad ability latent variables have large amounts of </a:t>
            </a:r>
            <a:r>
              <a:rPr lang="en-US" sz="2400" i="1" dirty="0"/>
              <a:t>g</a:t>
            </a:r>
            <a:r>
              <a:rPr lang="en-US" sz="2400" dirty="0"/>
              <a:t> variance in them. The Gf latent variable is almost entirely composed of </a:t>
            </a:r>
            <a:r>
              <a:rPr lang="en-US" sz="2400" i="1" dirty="0"/>
              <a:t>g</a:t>
            </a:r>
            <a:r>
              <a:rPr lang="en-US" sz="2400" dirty="0"/>
              <a:t> variance and the Gs latent variable has much more disturbance variance (d.Gs). Ideally, a broad ability composite should have as much </a:t>
            </a:r>
            <a:r>
              <a:rPr lang="en-US" sz="2400" i="1" dirty="0"/>
              <a:t>g</a:t>
            </a:r>
            <a:r>
              <a:rPr lang="en-US" sz="2400" dirty="0"/>
              <a:t> variance as the construct it operationalizes. Thus, a good Gf composite should mostly consist of </a:t>
            </a:r>
            <a:r>
              <a:rPr lang="en-US" sz="2400" i="1" dirty="0"/>
              <a:t>g</a:t>
            </a:r>
            <a:r>
              <a:rPr lang="en-US" sz="2400" dirty="0"/>
              <a:t> variance and a good Gs composite should consist of much less </a:t>
            </a:r>
            <a:r>
              <a:rPr lang="en-US" sz="2400" i="1" dirty="0"/>
              <a:t>g</a:t>
            </a:r>
            <a:r>
              <a:rPr lang="en-US" sz="2400" dirty="0"/>
              <a:t> variance.</a:t>
            </a:r>
          </a:p>
          <a:p>
            <a:pPr marL="738188" lvl="1" indent="-225425">
              <a:spcAft>
                <a:spcPts val="600"/>
              </a:spcAft>
              <a:buFont typeface="Arial" panose="020B0604020202020204" pitchFamily="34" charset="0"/>
              <a:buChar char="•"/>
            </a:pPr>
            <a:r>
              <a:rPr lang="en-US" sz="2400" b="1" dirty="0"/>
              <a:t>The ω hierarchical subscale statistic typically excludes the unique contributions of narrow abilities</a:t>
            </a:r>
            <a:r>
              <a:rPr lang="en-US" sz="2400" dirty="0"/>
              <a:t>. There is nothing wrong with ω hierarchical subscale statistic, but it can be misinterpreted. When it is low, it does not necessarily mean that the composite score has little amounts of construct-relevant variance. In most studies, each broad ability is measured by 2 or 3 indicators. Each indicator usually operationalizes a different narrow ability. The ω hierarchical subscale statistic does not include variance from the narrow ability disturbance terms. For example, suppose you measure comprehension/knowledge (Gc) with a composite formed by an oral comprehension test and a vocabulary test. The ω hierarchical subscale statistic for this composite will only estimate the common variance between the two tests (after removing the effects of </a:t>
            </a:r>
            <a:r>
              <a:rPr lang="en-US" sz="2400" i="1" dirty="0"/>
              <a:t>g</a:t>
            </a:r>
            <a:r>
              <a:rPr lang="en-US" sz="2400" dirty="0"/>
              <a:t>). If you believe that the unique contribution of vocabulary and the unique contribution of oral comprehension are part of the Gc construct, then the ω hierarchical subscale statistic underestimates how well the construct is measured. In Figure 1, the ω hierarchical subscale statistic for Gc will indicate the proportion of the composite score that is dark red. The light red proportion is specific variance, much of which is from narrow ability disturbance terms (i.e., the unique aspects of narrow abilities</a:t>
            </a:r>
            <a:r>
              <a:rPr lang="en-US" sz="2400" i="1" dirty="0"/>
              <a:t>).</a:t>
            </a:r>
          </a:p>
          <a:p>
            <a:pPr indent="465138">
              <a:spcAft>
                <a:spcPts val="600"/>
              </a:spcAft>
            </a:pPr>
            <a:r>
              <a:rPr lang="en-US" sz="2400" b="1" dirty="0"/>
              <a:t>If we want to measure g-less constructs, we need to do so with scores designed for that purpose.</a:t>
            </a:r>
            <a:r>
              <a:rPr lang="en-US" sz="2400" dirty="0"/>
              <a:t> There are methods available to operationalize the </a:t>
            </a:r>
            <a:r>
              <a:rPr lang="en-US" sz="2400" i="1" dirty="0"/>
              <a:t>g</a:t>
            </a:r>
            <a:r>
              <a:rPr lang="en-US" sz="2400" dirty="0"/>
              <a:t>-free disturbance terms for higher-order broad and narrow ability constructs or the </a:t>
            </a:r>
            <a:r>
              <a:rPr lang="en-US" sz="2400" i="1" dirty="0"/>
              <a:t>g</a:t>
            </a:r>
            <a:r>
              <a:rPr lang="en-US" sz="2400" dirty="0"/>
              <a:t>-free group factors of bifactor models (Schneider, 2013).  If these scores fail to adequately operationalize their intended constructs, it is fair to warn against their use.  </a:t>
            </a:r>
          </a:p>
          <a:p>
            <a:pPr indent="465138">
              <a:spcAft>
                <a:spcPts val="600"/>
              </a:spcAft>
            </a:pPr>
            <a:r>
              <a:rPr lang="en-US" sz="2400" b="1" dirty="0"/>
              <a:t>Clinicians will generally find </a:t>
            </a:r>
            <a:r>
              <a:rPr lang="en-US" sz="2400" b="1" i="1" dirty="0"/>
              <a:t>g</a:t>
            </a:r>
            <a:r>
              <a:rPr lang="en-US" sz="2400" b="1" dirty="0"/>
              <a:t>-less scores to be of limited use</a:t>
            </a:r>
            <a:r>
              <a:rPr lang="en-US" sz="2400" dirty="0"/>
              <a:t>. Clinicians want to know how well a person can perform in a specific domain. A </a:t>
            </a:r>
            <a:r>
              <a:rPr lang="en-US" sz="2400" i="1" dirty="0"/>
              <a:t>g</a:t>
            </a:r>
            <a:r>
              <a:rPr lang="en-US" sz="2400" dirty="0"/>
              <a:t>-less working memory score, for example, does not tell indicate how well a person can perform working memory tasks.  Working memory has </a:t>
            </a:r>
            <a:r>
              <a:rPr lang="en-US" sz="2400" i="1" dirty="0"/>
              <a:t>g</a:t>
            </a:r>
            <a:r>
              <a:rPr lang="en-US" sz="2400" dirty="0"/>
              <a:t> variance in it, and thus clinicians need a working memory score with </a:t>
            </a:r>
            <a:r>
              <a:rPr lang="en-US" sz="2400" i="1" dirty="0"/>
              <a:t>g</a:t>
            </a:r>
            <a:r>
              <a:rPr lang="en-US" sz="2400" dirty="0"/>
              <a:t> variance in it. That said, a </a:t>
            </a:r>
            <a:r>
              <a:rPr lang="en-US" sz="2400" i="1" dirty="0"/>
              <a:t>g</a:t>
            </a:r>
            <a:r>
              <a:rPr lang="en-US" sz="2400" dirty="0"/>
              <a:t>-less score can help the clinician decide if the broad ability is significantly higher or lower than the general ability score (Schneider, 2013).</a:t>
            </a:r>
          </a:p>
          <a:p>
            <a:pPr indent="465138">
              <a:spcAft>
                <a:spcPts val="600"/>
              </a:spcAft>
            </a:pPr>
            <a:r>
              <a:rPr lang="en-US" sz="2400" dirty="0"/>
              <a:t>The aims of this study are to use simulated data based on existing factor-analytic studies of Cattell-Horn-Carroll Theory (CHC) constructs (McGrew, 2005; Schneider &amp; McGrew, 2018) to show that:</a:t>
            </a:r>
          </a:p>
          <a:p>
            <a:pPr marL="738188" lvl="1" indent="-225425">
              <a:spcAft>
                <a:spcPts val="600"/>
              </a:spcAft>
              <a:buFont typeface="Arial" panose="020B0604020202020204" pitchFamily="34" charset="0"/>
              <a:buChar char="•"/>
            </a:pPr>
            <a:r>
              <a:rPr lang="en-US" sz="2400" dirty="0"/>
              <a:t>The ω hierarchical subscale statistic will be low no matter how many indicators a broad CHC ability composite has.</a:t>
            </a:r>
          </a:p>
          <a:p>
            <a:pPr marL="738188" lvl="1" indent="-225425">
              <a:spcAft>
                <a:spcPts val="600"/>
              </a:spcAft>
              <a:buFont typeface="Arial" panose="020B0604020202020204" pitchFamily="34" charset="0"/>
              <a:buChar char="•"/>
            </a:pPr>
            <a:r>
              <a:rPr lang="en-US" sz="2400" dirty="0"/>
              <a:t>Scores designed to measure g-less broad ability disturbance terms approximate their intended constructs better as the number of indicators increase.</a:t>
            </a:r>
          </a:p>
          <a:p>
            <a:pPr>
              <a:spcAft>
                <a:spcPts val="1200"/>
              </a:spcAft>
            </a:pPr>
            <a:r>
              <a:rPr lang="en-US" sz="3200" b="1" dirty="0"/>
              <a:t>Method</a:t>
            </a:r>
            <a:endParaRPr lang="en-US" sz="2400" b="1" dirty="0"/>
          </a:p>
          <a:p>
            <a:pPr indent="465138">
              <a:spcAft>
                <a:spcPts val="600"/>
              </a:spcAft>
            </a:pPr>
            <a:r>
              <a:rPr lang="en-US" sz="2400" b="1" dirty="0"/>
              <a:t>We sampled subtest reliability coefficients from the DAS-II, KABC-II, WISC-V, WAIS-IV,  WJ III, and WJ IV. </a:t>
            </a:r>
            <a:r>
              <a:rPr lang="en-US" sz="2400" dirty="0"/>
              <a:t>As seen in Figure 2, reliability coefficients have a wide range, but are generally comparable across broad ability constructs, with most coefficients in the mid .80s and low .90s. </a:t>
            </a:r>
          </a:p>
          <a:p>
            <a:pPr indent="465138">
              <a:spcAft>
                <a:spcPts val="600"/>
              </a:spcAft>
            </a:pPr>
            <a:r>
              <a:rPr lang="en-US" sz="2400" dirty="0"/>
              <a:t>To create simulated data sets resembling existing higher-order models of intelligence, </a:t>
            </a:r>
            <a:r>
              <a:rPr lang="en-US" sz="2400" b="1" dirty="0"/>
              <a:t>we sampled loadings from 35 studies conducing confirmatory factor analyses of CHC constructs.</a:t>
            </a:r>
            <a:r>
              <a:rPr lang="en-US" sz="2400" dirty="0"/>
              <a:t> As seen in Figure 3, fluid intelligence (Gf) is nearly indistinguishable from general intelligence (g) and processing speed (Gs) has the lowest g loading. Comprehension-Knowledge (Gc) tests have noticeably higher loadings compared to other  abilities.</a:t>
            </a:r>
          </a:p>
          <a:p>
            <a:pPr indent="465138">
              <a:spcAft>
                <a:spcPts val="600"/>
              </a:spcAft>
            </a:pPr>
            <a:r>
              <a:rPr lang="en-US" sz="2400" dirty="0"/>
              <a:t>Data were simulated in R using custom code and the simstandard package (Schneider, 2018). All code is available on </a:t>
            </a:r>
            <a:r>
              <a:rPr lang="en-US" sz="2400" dirty="0">
                <a:hlinkClick r:id="rId8"/>
              </a:rPr>
              <a:t>https://github.com/wjschne/APA2019</a:t>
            </a:r>
            <a:r>
              <a:rPr lang="en-US" sz="2400" dirty="0"/>
              <a:t>. Each test was assigned a randomly sampled broad ability loading and a randomly sampled reliability coefficient. Models were created with 1 to 10 indicators per broad ability construct. At each value for the number of indicators, 100 models were randomly sampled. Thus, 1000 models were created in total. Composite scores and Thurstone factor scores were created to operationalize latent variables and their disturbance terms using methods from Schneider (2013, 2018).</a:t>
            </a:r>
          </a:p>
          <a:p>
            <a:pPr>
              <a:spcAft>
                <a:spcPts val="600"/>
              </a:spcAft>
            </a:pPr>
            <a:r>
              <a:rPr lang="en-US" sz="3200" b="1" dirty="0"/>
              <a:t>Results and Discussion</a:t>
            </a:r>
          </a:p>
          <a:p>
            <a:pPr indent="457200">
              <a:spcAft>
                <a:spcPts val="600"/>
              </a:spcAft>
            </a:pPr>
            <a:r>
              <a:rPr lang="en-US" sz="2400" dirty="0"/>
              <a:t>As seen in Figure 4, broad ability composites and latent factor scores operationalize their constructs reasonably well with 2 indicators and increasingly well as the number of indicators rises. Gf is difficult to disentangle from </a:t>
            </a:r>
            <a:r>
              <a:rPr lang="en-US" sz="2400" i="1" dirty="0"/>
              <a:t>g</a:t>
            </a:r>
            <a:r>
              <a:rPr lang="en-US" sz="2400" dirty="0"/>
              <a:t>, except in extreme cases (e.g., in individuals with traumatic brain injury). Factor score measures of broad ability constructs outperform equal-unit composites. The ω hierarchical subscale statistic remains low even with an infinite number of indicators because a composite score always retains large amounts of </a:t>
            </a:r>
            <a:r>
              <a:rPr lang="en-US" sz="2400" i="1" dirty="0"/>
              <a:t>g</a:t>
            </a:r>
            <a:r>
              <a:rPr lang="en-US" sz="2400" dirty="0"/>
              <a:t> variance. However, factor scores designed to remove g variance become increasingly better measures of g-less ability constructs as the number of indicators rises.</a:t>
            </a:r>
          </a:p>
          <a:p>
            <a:pPr indent="457200">
              <a:spcAft>
                <a:spcPts val="600"/>
              </a:spcAft>
            </a:pPr>
            <a:r>
              <a:rPr lang="en-US" sz="2400" dirty="0"/>
              <a:t>We recommend that for routine use, at least 2 indicators per factor be used for broad ability composites. However, if a broad ability needs to be distinguished from g, we recommend that 4 or more qualitatively different measures of the ability be used. Statistical tests for doing so are given in Schneider (2013). However, because the factor score measures of g-less constructs have relatively low levels of reliability, we recommend using confidence intervals around the score. The confidence intervals will typically be wide and thus only informative for extreme scores.</a:t>
            </a:r>
          </a:p>
        </p:txBody>
      </p:sp>
      <p:sp>
        <p:nvSpPr>
          <p:cNvPr id="31" name="TextBox 30">
            <a:extLst>
              <a:ext uri="{FF2B5EF4-FFF2-40B4-BE49-F238E27FC236}">
                <a16:creationId xmlns:a16="http://schemas.microsoft.com/office/drawing/2014/main" id="{0979E135-E0B9-4CBD-98E4-45634593BFB4}"/>
              </a:ext>
            </a:extLst>
          </p:cNvPr>
          <p:cNvSpPr txBox="1"/>
          <p:nvPr/>
        </p:nvSpPr>
        <p:spPr>
          <a:xfrm>
            <a:off x="19079604" y="4813809"/>
            <a:ext cx="7253268" cy="1200329"/>
          </a:xfrm>
          <a:prstGeom prst="rect">
            <a:avLst/>
          </a:prstGeom>
          <a:noFill/>
        </p:spPr>
        <p:txBody>
          <a:bodyPr wrap="none" rtlCol="0">
            <a:spAutoFit/>
          </a:bodyPr>
          <a:lstStyle/>
          <a:p>
            <a:r>
              <a:rPr lang="en-US" sz="3600" dirty="0"/>
              <a:t>Figure 1. Omega Statistics for a Model</a:t>
            </a:r>
            <a:br>
              <a:rPr lang="en-US" sz="3600" dirty="0"/>
            </a:br>
            <a:r>
              <a:rPr lang="en-US" sz="3600" dirty="0"/>
              <a:t>with Randomly Selected Loadings</a:t>
            </a:r>
          </a:p>
        </p:txBody>
      </p:sp>
      <p:pic>
        <p:nvPicPr>
          <p:cNvPr id="14" name="Graphic 13">
            <a:extLst>
              <a:ext uri="{FF2B5EF4-FFF2-40B4-BE49-F238E27FC236}">
                <a16:creationId xmlns:a16="http://schemas.microsoft.com/office/drawing/2014/main" id="{D3121FD0-5796-440B-89A0-C7134DC98FCC}"/>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230350" y="18652787"/>
            <a:ext cx="7772400" cy="7772400"/>
          </a:xfrm>
          <a:prstGeom prst="rect">
            <a:avLst/>
          </a:prstGeom>
        </p:spPr>
      </p:pic>
      <mc:AlternateContent xmlns:mc="http://schemas.openxmlformats.org/markup-compatibility/2006" xmlns:a14="http://schemas.microsoft.com/office/drawing/2010/main">
        <mc:Choice Requires="a14">
          <p:sp>
            <p:nvSpPr>
              <p:cNvPr id="237" name="TextBox 236">
                <a:extLst>
                  <a:ext uri="{FF2B5EF4-FFF2-40B4-BE49-F238E27FC236}">
                    <a16:creationId xmlns:a16="http://schemas.microsoft.com/office/drawing/2014/main" id="{41001AA4-9E36-45D1-8802-BDF41CF403C5}"/>
                  </a:ext>
                </a:extLst>
              </p:cNvPr>
              <p:cNvSpPr txBox="1"/>
              <p:nvPr/>
            </p:nvSpPr>
            <p:spPr>
              <a:xfrm>
                <a:off x="35153199" y="15064451"/>
                <a:ext cx="172284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𝜔</m:t>
                          </m:r>
                        </m:e>
                        <m:sub>
                          <m:r>
                            <a:rPr lang="en-US" sz="2400" b="0" i="1" smtClean="0">
                              <a:latin typeface="Cambria Math" panose="02040503050406030204" pitchFamily="18" charset="0"/>
                              <a:ea typeface="Cambria Math" panose="02040503050406030204" pitchFamily="18" charset="0"/>
                            </a:rPr>
                            <m:t>𝐻𝑖𝑒𝑟𝑎𝑟𝑐h𝑖𝑐𝑎𝑙</m:t>
                          </m:r>
                        </m:sub>
                      </m:sSub>
                    </m:oMath>
                  </m:oMathPara>
                </a14:m>
                <a:endParaRPr lang="en-US" sz="2400" dirty="0"/>
              </a:p>
            </p:txBody>
          </p:sp>
        </mc:Choice>
        <mc:Fallback xmlns="">
          <p:sp>
            <p:nvSpPr>
              <p:cNvPr id="237" name="TextBox 236">
                <a:extLst>
                  <a:ext uri="{FF2B5EF4-FFF2-40B4-BE49-F238E27FC236}">
                    <a16:creationId xmlns:a16="http://schemas.microsoft.com/office/drawing/2014/main" id="{41001AA4-9E36-45D1-8802-BDF41CF403C5}"/>
                  </a:ext>
                </a:extLst>
              </p:cNvPr>
              <p:cNvSpPr txBox="1">
                <a:spLocks noRot="1" noChangeAspect="1" noMove="1" noResize="1" noEditPoints="1" noAdjustHandles="1" noChangeArrowheads="1" noChangeShapeType="1" noTextEdit="1"/>
              </p:cNvSpPr>
              <p:nvPr/>
            </p:nvSpPr>
            <p:spPr>
              <a:xfrm>
                <a:off x="35153199" y="15064451"/>
                <a:ext cx="1722843" cy="369332"/>
              </a:xfrm>
              <a:prstGeom prst="rect">
                <a:avLst/>
              </a:prstGeom>
              <a:blipFill>
                <a:blip r:embed="rId11"/>
                <a:stretch>
                  <a:fillRect l="-2128" r="-1418"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8" name="TextBox 237">
                <a:extLst>
                  <a:ext uri="{FF2B5EF4-FFF2-40B4-BE49-F238E27FC236}">
                    <a16:creationId xmlns:a16="http://schemas.microsoft.com/office/drawing/2014/main" id="{5A97B152-DAE5-42FF-ACD5-EA13650A90B9}"/>
                  </a:ext>
                </a:extLst>
              </p:cNvPr>
              <p:cNvSpPr txBox="1"/>
              <p:nvPr/>
            </p:nvSpPr>
            <p:spPr>
              <a:xfrm>
                <a:off x="35584658" y="17125072"/>
                <a:ext cx="126912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𝜔</m:t>
                          </m:r>
                        </m:e>
                        <m:sub>
                          <m:r>
                            <a:rPr lang="en-US" sz="2400" b="0" i="1" smtClean="0">
                              <a:latin typeface="Cambria Math" panose="02040503050406030204" pitchFamily="18" charset="0"/>
                              <a:ea typeface="Cambria Math" panose="02040503050406030204" pitchFamily="18" charset="0"/>
                            </a:rPr>
                            <m:t>𝑆𝑢𝑏𝑠𝑐𝑎𝑙𝑒</m:t>
                          </m:r>
                        </m:sub>
                      </m:sSub>
                    </m:oMath>
                  </m:oMathPara>
                </a14:m>
                <a:endParaRPr lang="en-US" sz="2400" dirty="0"/>
              </a:p>
            </p:txBody>
          </p:sp>
        </mc:Choice>
        <mc:Fallback xmlns="">
          <p:sp>
            <p:nvSpPr>
              <p:cNvPr id="238" name="TextBox 237">
                <a:extLst>
                  <a:ext uri="{FF2B5EF4-FFF2-40B4-BE49-F238E27FC236}">
                    <a16:creationId xmlns:a16="http://schemas.microsoft.com/office/drawing/2014/main" id="{5A97B152-DAE5-42FF-ACD5-EA13650A90B9}"/>
                  </a:ext>
                </a:extLst>
              </p:cNvPr>
              <p:cNvSpPr txBox="1">
                <a:spLocks noRot="1" noChangeAspect="1" noMove="1" noResize="1" noEditPoints="1" noAdjustHandles="1" noChangeArrowheads="1" noChangeShapeType="1" noTextEdit="1"/>
              </p:cNvSpPr>
              <p:nvPr/>
            </p:nvSpPr>
            <p:spPr>
              <a:xfrm>
                <a:off x="35584658" y="17125072"/>
                <a:ext cx="1269129" cy="369332"/>
              </a:xfrm>
              <a:prstGeom prst="rect">
                <a:avLst/>
              </a:prstGeom>
              <a:blipFill>
                <a:blip r:embed="rId12"/>
                <a:stretch>
                  <a:fillRect l="-2871" r="-1435"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9" name="TextBox 238">
                <a:extLst>
                  <a:ext uri="{FF2B5EF4-FFF2-40B4-BE49-F238E27FC236}">
                    <a16:creationId xmlns:a16="http://schemas.microsoft.com/office/drawing/2014/main" id="{5BBD1C32-9399-4CA9-9EC3-5BA05CE34B6A}"/>
                  </a:ext>
                </a:extLst>
              </p:cNvPr>
              <p:cNvSpPr txBox="1"/>
              <p:nvPr/>
            </p:nvSpPr>
            <p:spPr>
              <a:xfrm>
                <a:off x="39204430" y="16677814"/>
                <a:ext cx="1722843" cy="558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𝜔</m:t>
                          </m:r>
                        </m:e>
                        <m:sub>
                          <m:eqArr>
                            <m:eqArrPr>
                              <m:ctrlPr>
                                <a:rPr lang="en-US" sz="2400" b="0" i="1" smtClean="0">
                                  <a:latin typeface="Cambria Math" panose="02040503050406030204" pitchFamily="18" charset="0"/>
                                  <a:ea typeface="Cambria Math" panose="02040503050406030204" pitchFamily="18" charset="0"/>
                                </a:rPr>
                              </m:ctrlPr>
                            </m:eqArrPr>
                            <m:e>
                              <m:r>
                                <a:rPr lang="en-US" sz="2400" b="0" i="1" smtClean="0">
                                  <a:latin typeface="Cambria Math" panose="02040503050406030204" pitchFamily="18" charset="0"/>
                                  <a:ea typeface="Cambria Math" panose="02040503050406030204" pitchFamily="18" charset="0"/>
                                </a:rPr>
                                <m:t>𝐻𝑖𝑒𝑟𝑎𝑟𝑐h𝑖𝑐𝑎𝑙</m:t>
                              </m:r>
                            </m:e>
                            <m:e>
                              <m:r>
                                <a:rPr lang="en-US" sz="2400" b="0" i="1" smtClean="0">
                                  <a:latin typeface="Cambria Math" panose="02040503050406030204" pitchFamily="18" charset="0"/>
                                  <a:ea typeface="Cambria Math" panose="02040503050406030204" pitchFamily="18" charset="0"/>
                                </a:rPr>
                                <m:t>𝑆𝑢𝑏𝑠𝑐𝑎𝑙𝑒</m:t>
                              </m:r>
                            </m:e>
                          </m:eqArr>
                        </m:sub>
                      </m:sSub>
                    </m:oMath>
                  </m:oMathPara>
                </a14:m>
                <a:endParaRPr lang="en-US" sz="2400" dirty="0"/>
              </a:p>
            </p:txBody>
          </p:sp>
        </mc:Choice>
        <mc:Fallback xmlns="">
          <p:sp>
            <p:nvSpPr>
              <p:cNvPr id="239" name="TextBox 238">
                <a:extLst>
                  <a:ext uri="{FF2B5EF4-FFF2-40B4-BE49-F238E27FC236}">
                    <a16:creationId xmlns:a16="http://schemas.microsoft.com/office/drawing/2014/main" id="{5BBD1C32-9399-4CA9-9EC3-5BA05CE34B6A}"/>
                  </a:ext>
                </a:extLst>
              </p:cNvPr>
              <p:cNvSpPr txBox="1">
                <a:spLocks noRot="1" noChangeAspect="1" noMove="1" noResize="1" noEditPoints="1" noAdjustHandles="1" noChangeArrowheads="1" noChangeShapeType="1" noTextEdit="1"/>
              </p:cNvSpPr>
              <p:nvPr/>
            </p:nvSpPr>
            <p:spPr>
              <a:xfrm>
                <a:off x="39204430" y="16677814"/>
                <a:ext cx="1722843" cy="558999"/>
              </a:xfrm>
              <a:prstGeom prst="rect">
                <a:avLst/>
              </a:prstGeom>
              <a:blipFill>
                <a:blip r:embed="rId13"/>
                <a:stretch>
                  <a:fillRect l="-1767" r="-1060" b="-13043"/>
                </a:stretch>
              </a:blipFill>
            </p:spPr>
            <p:txBody>
              <a:bodyPr/>
              <a:lstStyle/>
              <a:p>
                <a:r>
                  <a:rPr lang="en-US">
                    <a:noFill/>
                  </a:rPr>
                  <a:t> </a:t>
                </a:r>
              </a:p>
            </p:txBody>
          </p:sp>
        </mc:Fallback>
      </mc:AlternateContent>
      <p:sp>
        <p:nvSpPr>
          <p:cNvPr id="240" name="TextBox 239">
            <a:extLst>
              <a:ext uri="{FF2B5EF4-FFF2-40B4-BE49-F238E27FC236}">
                <a16:creationId xmlns:a16="http://schemas.microsoft.com/office/drawing/2014/main" id="{6DB9C94F-592D-447B-84C1-F3ABC6B22E4C}"/>
              </a:ext>
            </a:extLst>
          </p:cNvPr>
          <p:cNvSpPr txBox="1"/>
          <p:nvPr/>
        </p:nvSpPr>
        <p:spPr>
          <a:xfrm>
            <a:off x="22900277" y="21566286"/>
            <a:ext cx="5946662" cy="2308324"/>
          </a:xfrm>
          <a:prstGeom prst="rect">
            <a:avLst/>
          </a:prstGeom>
          <a:noFill/>
        </p:spPr>
        <p:txBody>
          <a:bodyPr wrap="square" rtlCol="0">
            <a:spAutoFit/>
          </a:bodyPr>
          <a:lstStyle/>
          <a:p>
            <a:r>
              <a:rPr lang="en-US" sz="3600" dirty="0"/>
              <a:t>Figure 2. Distribution of  Reliability Coefficients from Major Cognitive Ability Batteries by CHC Constructs</a:t>
            </a:r>
          </a:p>
        </p:txBody>
      </p:sp>
      <p:sp>
        <p:nvSpPr>
          <p:cNvPr id="241" name="TextBox 240">
            <a:extLst>
              <a:ext uri="{FF2B5EF4-FFF2-40B4-BE49-F238E27FC236}">
                <a16:creationId xmlns:a16="http://schemas.microsoft.com/office/drawing/2014/main" id="{B363C68A-64DE-43F8-BB79-7DEFAF567F70}"/>
              </a:ext>
            </a:extLst>
          </p:cNvPr>
          <p:cNvSpPr txBox="1"/>
          <p:nvPr/>
        </p:nvSpPr>
        <p:spPr>
          <a:xfrm>
            <a:off x="14951052" y="28351279"/>
            <a:ext cx="5795864" cy="2308324"/>
          </a:xfrm>
          <a:prstGeom prst="rect">
            <a:avLst/>
          </a:prstGeom>
          <a:noFill/>
        </p:spPr>
        <p:txBody>
          <a:bodyPr wrap="square" rtlCol="0">
            <a:spAutoFit/>
          </a:bodyPr>
          <a:lstStyle/>
          <a:p>
            <a:r>
              <a:rPr lang="en-US" sz="3600" dirty="0"/>
              <a:t>Figure 3. Distribution of  Factor Loadings from Confirmatory Factor Analyses of CHC Constructs</a:t>
            </a:r>
          </a:p>
        </p:txBody>
      </p:sp>
      <p:sp>
        <p:nvSpPr>
          <p:cNvPr id="242" name="TextBox 241">
            <a:extLst>
              <a:ext uri="{FF2B5EF4-FFF2-40B4-BE49-F238E27FC236}">
                <a16:creationId xmlns:a16="http://schemas.microsoft.com/office/drawing/2014/main" id="{54A26AE4-1788-4A54-8C52-1A50BB865734}"/>
              </a:ext>
            </a:extLst>
          </p:cNvPr>
          <p:cNvSpPr txBox="1"/>
          <p:nvPr/>
        </p:nvSpPr>
        <p:spPr>
          <a:xfrm>
            <a:off x="34670114" y="31718071"/>
            <a:ext cx="8168837" cy="1200329"/>
          </a:xfrm>
          <a:prstGeom prst="rect">
            <a:avLst/>
          </a:prstGeom>
          <a:noFill/>
        </p:spPr>
        <p:txBody>
          <a:bodyPr wrap="square" rtlCol="0">
            <a:spAutoFit/>
          </a:bodyPr>
          <a:lstStyle/>
          <a:p>
            <a:r>
              <a:rPr lang="en-US" sz="3600" dirty="0"/>
              <a:t>Figure 4. How </a:t>
            </a:r>
            <a:r>
              <a:rPr lang="el-GR" sz="3600" dirty="0"/>
              <a:t>ω</a:t>
            </a:r>
            <a:r>
              <a:rPr lang="en-US" sz="3600" dirty="0"/>
              <a:t> Coefficients Rise as the Number of Indicators Per Factor Increases</a:t>
            </a:r>
          </a:p>
        </p:txBody>
      </p:sp>
      <p:pic>
        <p:nvPicPr>
          <p:cNvPr id="12" name="Graphic 11">
            <a:extLst>
              <a:ext uri="{FF2B5EF4-FFF2-40B4-BE49-F238E27FC236}">
                <a16:creationId xmlns:a16="http://schemas.microsoft.com/office/drawing/2014/main" id="{D3A05AA0-FA48-42CF-9FC8-7C97A536E0F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847291" y="3870677"/>
            <a:ext cx="28479406" cy="12834677"/>
          </a:xfrm>
          <a:prstGeom prst="rect">
            <a:avLst/>
          </a:prstGeom>
        </p:spPr>
      </p:pic>
      <p:sp>
        <p:nvSpPr>
          <p:cNvPr id="243" name="TextBox 242">
            <a:extLst>
              <a:ext uri="{FF2B5EF4-FFF2-40B4-BE49-F238E27FC236}">
                <a16:creationId xmlns:a16="http://schemas.microsoft.com/office/drawing/2014/main" id="{D6CB9310-C12F-4324-A582-553818CD9F97}"/>
              </a:ext>
            </a:extLst>
          </p:cNvPr>
          <p:cNvSpPr txBox="1"/>
          <p:nvPr/>
        </p:nvSpPr>
        <p:spPr>
          <a:xfrm>
            <a:off x="14995185" y="13174219"/>
            <a:ext cx="6124359" cy="2123658"/>
          </a:xfrm>
          <a:prstGeom prst="rect">
            <a:avLst/>
          </a:prstGeom>
          <a:noFill/>
        </p:spPr>
        <p:txBody>
          <a:bodyPr wrap="square" rtlCol="0">
            <a:spAutoFit/>
          </a:bodyPr>
          <a:lstStyle/>
          <a:p>
            <a:r>
              <a:rPr lang="el-GR" sz="4400" dirty="0">
                <a:solidFill>
                  <a:srgbClr val="A73252"/>
                </a:solidFill>
              </a:rPr>
              <a:t>ω</a:t>
            </a:r>
            <a:r>
              <a:rPr lang="en-US" sz="4400" dirty="0">
                <a:solidFill>
                  <a:srgbClr val="A73252"/>
                </a:solidFill>
              </a:rPr>
              <a:t> hierarchical subscale for Gc measures the dark red proportion of variance.</a:t>
            </a:r>
          </a:p>
        </p:txBody>
      </p:sp>
      <p:cxnSp>
        <p:nvCxnSpPr>
          <p:cNvPr id="248" name="Connector: Curved 247">
            <a:extLst>
              <a:ext uri="{FF2B5EF4-FFF2-40B4-BE49-F238E27FC236}">
                <a16:creationId xmlns:a16="http://schemas.microsoft.com/office/drawing/2014/main" id="{3BFC1EC0-66E7-4F8B-8595-5157CEF0F039}"/>
              </a:ext>
            </a:extLst>
          </p:cNvPr>
          <p:cNvCxnSpPr>
            <a:cxnSpLocks/>
          </p:cNvCxnSpPr>
          <p:nvPr/>
        </p:nvCxnSpPr>
        <p:spPr>
          <a:xfrm rot="16200000" flipV="1">
            <a:off x="17439220" y="12309551"/>
            <a:ext cx="819528" cy="535132"/>
          </a:xfrm>
          <a:prstGeom prst="curvedConnector3">
            <a:avLst>
              <a:gd name="adj1" fmla="val 105788"/>
            </a:avLst>
          </a:prstGeom>
          <a:ln w="50800">
            <a:solidFill>
              <a:srgbClr val="A73252"/>
            </a:solidFill>
            <a:tailEnd type="triangle"/>
          </a:ln>
        </p:spPr>
        <p:style>
          <a:lnRef idx="1">
            <a:schemeClr val="accent1"/>
          </a:lnRef>
          <a:fillRef idx="0">
            <a:schemeClr val="accent1"/>
          </a:fillRef>
          <a:effectRef idx="0">
            <a:schemeClr val="accent1"/>
          </a:effectRef>
          <a:fontRef idx="minor">
            <a:schemeClr val="tx1"/>
          </a:fontRef>
        </p:style>
      </p:cxnSp>
      <p:sp>
        <p:nvSpPr>
          <p:cNvPr id="256" name="TextBox 255">
            <a:extLst>
              <a:ext uri="{FF2B5EF4-FFF2-40B4-BE49-F238E27FC236}">
                <a16:creationId xmlns:a16="http://schemas.microsoft.com/office/drawing/2014/main" id="{22461E2C-24A2-4140-81D1-1AA3EAFEF993}"/>
              </a:ext>
            </a:extLst>
          </p:cNvPr>
          <p:cNvSpPr txBox="1"/>
          <p:nvPr/>
        </p:nvSpPr>
        <p:spPr>
          <a:xfrm>
            <a:off x="21063315" y="13826440"/>
            <a:ext cx="5269558" cy="4832092"/>
          </a:xfrm>
          <a:prstGeom prst="rect">
            <a:avLst/>
          </a:prstGeom>
          <a:noFill/>
        </p:spPr>
        <p:txBody>
          <a:bodyPr wrap="square" rtlCol="0">
            <a:spAutoFit/>
          </a:bodyPr>
          <a:lstStyle/>
          <a:p>
            <a:r>
              <a:rPr lang="el-GR" sz="4400" dirty="0">
                <a:solidFill>
                  <a:srgbClr val="6A6200"/>
                </a:solidFill>
              </a:rPr>
              <a:t>ω</a:t>
            </a:r>
            <a:r>
              <a:rPr lang="en-US" sz="4400" dirty="0">
                <a:solidFill>
                  <a:srgbClr val="6A6200"/>
                </a:solidFill>
              </a:rPr>
              <a:t> hierarchical subscale for Gv excludes the light green proportion of variance due to narrow and specific abilities.</a:t>
            </a:r>
          </a:p>
        </p:txBody>
      </p:sp>
      <p:sp>
        <p:nvSpPr>
          <p:cNvPr id="257" name="TextBox 256">
            <a:extLst>
              <a:ext uri="{FF2B5EF4-FFF2-40B4-BE49-F238E27FC236}">
                <a16:creationId xmlns:a16="http://schemas.microsoft.com/office/drawing/2014/main" id="{4E206986-ADE0-4540-BCCA-45374F9C08F7}"/>
              </a:ext>
            </a:extLst>
          </p:cNvPr>
          <p:cNvSpPr txBox="1"/>
          <p:nvPr/>
        </p:nvSpPr>
        <p:spPr>
          <a:xfrm>
            <a:off x="26691189" y="17258747"/>
            <a:ext cx="5269558" cy="3477875"/>
          </a:xfrm>
          <a:prstGeom prst="rect">
            <a:avLst/>
          </a:prstGeom>
          <a:noFill/>
        </p:spPr>
        <p:txBody>
          <a:bodyPr wrap="square" rtlCol="0">
            <a:spAutoFit/>
          </a:bodyPr>
          <a:lstStyle/>
          <a:p>
            <a:r>
              <a:rPr lang="el-GR" sz="4400" dirty="0"/>
              <a:t>ω</a:t>
            </a:r>
            <a:r>
              <a:rPr lang="en-US" sz="4400" dirty="0"/>
              <a:t> hierarchical for General Ability excludes the variance due to broad, narrow,  and specific abilities.</a:t>
            </a:r>
          </a:p>
        </p:txBody>
      </p:sp>
      <p:cxnSp>
        <p:nvCxnSpPr>
          <p:cNvPr id="258" name="Connector: Curved 257">
            <a:extLst>
              <a:ext uri="{FF2B5EF4-FFF2-40B4-BE49-F238E27FC236}">
                <a16:creationId xmlns:a16="http://schemas.microsoft.com/office/drawing/2014/main" id="{E3976FC9-2DB4-459B-B959-D784598B2A76}"/>
              </a:ext>
            </a:extLst>
          </p:cNvPr>
          <p:cNvCxnSpPr>
            <a:cxnSpLocks/>
          </p:cNvCxnSpPr>
          <p:nvPr/>
        </p:nvCxnSpPr>
        <p:spPr>
          <a:xfrm rot="5400000" flipH="1" flipV="1">
            <a:off x="22351663" y="12765653"/>
            <a:ext cx="1415363" cy="706212"/>
          </a:xfrm>
          <a:prstGeom prst="curvedConnector3">
            <a:avLst>
              <a:gd name="adj1" fmla="val 85668"/>
            </a:avLst>
          </a:prstGeom>
          <a:ln w="50800">
            <a:solidFill>
              <a:srgbClr val="C3C099"/>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Connector: Curved 265">
            <a:extLst>
              <a:ext uri="{FF2B5EF4-FFF2-40B4-BE49-F238E27FC236}">
                <a16:creationId xmlns:a16="http://schemas.microsoft.com/office/drawing/2014/main" id="{30254921-8507-43FF-A5C7-ED4FCD1229CB}"/>
              </a:ext>
            </a:extLst>
          </p:cNvPr>
          <p:cNvCxnSpPr>
            <a:cxnSpLocks/>
          </p:cNvCxnSpPr>
          <p:nvPr/>
        </p:nvCxnSpPr>
        <p:spPr>
          <a:xfrm rot="16200000" flipV="1">
            <a:off x="30399357" y="16281610"/>
            <a:ext cx="1753382" cy="509467"/>
          </a:xfrm>
          <a:prstGeom prst="curvedConnector3">
            <a:avLst>
              <a:gd name="adj1" fmla="val 10215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9" name="TextBox 268">
            <a:extLst>
              <a:ext uri="{FF2B5EF4-FFF2-40B4-BE49-F238E27FC236}">
                <a16:creationId xmlns:a16="http://schemas.microsoft.com/office/drawing/2014/main" id="{ECAF59D4-55BE-4941-9350-C06E9F86CD7B}"/>
              </a:ext>
            </a:extLst>
          </p:cNvPr>
          <p:cNvSpPr txBox="1"/>
          <p:nvPr/>
        </p:nvSpPr>
        <p:spPr>
          <a:xfrm>
            <a:off x="38311320" y="4613754"/>
            <a:ext cx="5269558" cy="2800767"/>
          </a:xfrm>
          <a:prstGeom prst="rect">
            <a:avLst/>
          </a:prstGeom>
          <a:noFill/>
        </p:spPr>
        <p:txBody>
          <a:bodyPr wrap="square" rtlCol="0">
            <a:spAutoFit/>
          </a:bodyPr>
          <a:lstStyle/>
          <a:p>
            <a:r>
              <a:rPr lang="en-US" sz="4400" dirty="0">
                <a:solidFill>
                  <a:srgbClr val="7842B4"/>
                </a:solidFill>
              </a:rPr>
              <a:t>Gs is the only broad ability that has more disturbance variance than </a:t>
            </a:r>
            <a:r>
              <a:rPr lang="en-US" sz="4400" i="1" dirty="0">
                <a:solidFill>
                  <a:srgbClr val="7842B4"/>
                </a:solidFill>
              </a:rPr>
              <a:t>g</a:t>
            </a:r>
            <a:r>
              <a:rPr lang="en-US" sz="4400" dirty="0">
                <a:solidFill>
                  <a:srgbClr val="7842B4"/>
                </a:solidFill>
              </a:rPr>
              <a:t> variance.</a:t>
            </a:r>
          </a:p>
        </p:txBody>
      </p:sp>
      <p:cxnSp>
        <p:nvCxnSpPr>
          <p:cNvPr id="270" name="Connector: Curved 269">
            <a:extLst>
              <a:ext uri="{FF2B5EF4-FFF2-40B4-BE49-F238E27FC236}">
                <a16:creationId xmlns:a16="http://schemas.microsoft.com/office/drawing/2014/main" id="{A944E855-0A0F-4753-A3BE-F75A6EC26A40}"/>
              </a:ext>
            </a:extLst>
          </p:cNvPr>
          <p:cNvCxnSpPr>
            <a:cxnSpLocks/>
          </p:cNvCxnSpPr>
          <p:nvPr/>
        </p:nvCxnSpPr>
        <p:spPr>
          <a:xfrm rot="16200000" flipH="1">
            <a:off x="40924941" y="7555465"/>
            <a:ext cx="742980" cy="700665"/>
          </a:xfrm>
          <a:prstGeom prst="curvedConnector3">
            <a:avLst>
              <a:gd name="adj1" fmla="val 50000"/>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251177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Equity">
      <a:majorFont>
        <a:latin typeface="Equity Caps A"/>
        <a:ea typeface=""/>
        <a:cs typeface=""/>
      </a:majorFont>
      <a:minorFont>
        <a:latin typeface="Equity Text 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2485</TotalTime>
  <Words>1346</Words>
  <Application>Microsoft Office PowerPoint</Application>
  <PresentationFormat>Custom</PresentationFormat>
  <Paragraphs>30</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Equity Caps A</vt:lpstr>
      <vt:lpstr>Cambria Math</vt:lpstr>
      <vt:lpstr>Equity Text A</vt:lpstr>
      <vt:lpstr>Arial</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 Joel Schneider</dc:creator>
  <cp:lastModifiedBy>W. Joel Schneider</cp:lastModifiedBy>
  <cp:revision>58</cp:revision>
  <dcterms:created xsi:type="dcterms:W3CDTF">2019-07-30T13:32:47Z</dcterms:created>
  <dcterms:modified xsi:type="dcterms:W3CDTF">2019-08-07T03:39:52Z</dcterms:modified>
</cp:coreProperties>
</file>